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86" r:id="rId3"/>
    <p:sldId id="285" r:id="rId4"/>
    <p:sldId id="301" r:id="rId5"/>
    <p:sldId id="300" r:id="rId6"/>
    <p:sldId id="305" r:id="rId7"/>
    <p:sldId id="263" r:id="rId8"/>
    <p:sldId id="303" r:id="rId9"/>
    <p:sldId id="267" r:id="rId10"/>
    <p:sldId id="265" r:id="rId11"/>
    <p:sldId id="273" r:id="rId12"/>
    <p:sldId id="270" r:id="rId13"/>
    <p:sldId id="302" r:id="rId14"/>
    <p:sldId id="306" r:id="rId15"/>
    <p:sldId id="307" r:id="rId16"/>
    <p:sldId id="308" r:id="rId17"/>
    <p:sldId id="309" r:id="rId18"/>
    <p:sldId id="266" r:id="rId19"/>
    <p:sldId id="264" r:id="rId20"/>
    <p:sldId id="261" r:id="rId21"/>
    <p:sldId id="260" r:id="rId22"/>
    <p:sldId id="304" r:id="rId23"/>
    <p:sldId id="297" r:id="rId24"/>
    <p:sldId id="298" r:id="rId25"/>
    <p:sldId id="271" r:id="rId26"/>
    <p:sldId id="275" r:id="rId27"/>
    <p:sldId id="277" r:id="rId28"/>
    <p:sldId id="279" r:id="rId29"/>
    <p:sldId id="280" r:id="rId30"/>
    <p:sldId id="281" r:id="rId31"/>
    <p:sldId id="295" r:id="rId32"/>
    <p:sldId id="310" r:id="rId33"/>
    <p:sldId id="283" r:id="rId34"/>
    <p:sldId id="272" r:id="rId35"/>
    <p:sldId id="284" r:id="rId36"/>
  </p:sldIdLst>
  <p:sldSz cx="9144000" cy="6858000" type="screen4x3"/>
  <p:notesSz cx="68072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70A5ED6-013D-47DE-86FB-5D0464E58433}">
          <p14:sldIdLst>
            <p14:sldId id="256"/>
            <p14:sldId id="286"/>
            <p14:sldId id="285"/>
            <p14:sldId id="301"/>
            <p14:sldId id="300"/>
            <p14:sldId id="305"/>
            <p14:sldId id="263"/>
            <p14:sldId id="303"/>
            <p14:sldId id="267"/>
            <p14:sldId id="265"/>
            <p14:sldId id="273"/>
            <p14:sldId id="270"/>
            <p14:sldId id="302"/>
            <p14:sldId id="306"/>
            <p14:sldId id="307"/>
            <p14:sldId id="308"/>
            <p14:sldId id="309"/>
            <p14:sldId id="266"/>
            <p14:sldId id="264"/>
            <p14:sldId id="261"/>
            <p14:sldId id="260"/>
            <p14:sldId id="304"/>
            <p14:sldId id="297"/>
            <p14:sldId id="298"/>
            <p14:sldId id="271"/>
            <p14:sldId id="275"/>
            <p14:sldId id="277"/>
            <p14:sldId id="279"/>
            <p14:sldId id="280"/>
            <p14:sldId id="281"/>
            <p14:sldId id="295"/>
            <p14:sldId id="310"/>
            <p14:sldId id="283"/>
            <p14:sldId id="272"/>
            <p14:sldId id="28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9" autoAdjust="0"/>
    <p:restoredTop sz="9466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99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073C36-34DD-46D6-8A39-3F037C9958D7}" type="datetimeFigureOut">
              <a:rPr lang="en-GB" smtClean="0"/>
              <a:t>15/11/2015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9787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838" y="9408981"/>
            <a:ext cx="2949787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E80116-8930-4943-BF70-B897072B06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01906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BF7DE1-502B-4541-9FE0-98BE90DD7AA2}" type="datetimeFigureOut">
              <a:rPr lang="en-GB" smtClean="0"/>
              <a:t>15/11/2015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710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05350"/>
            <a:ext cx="5445125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4957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038" y="9409113"/>
            <a:ext cx="294957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6345E9-FED2-4B1B-BEFE-1C403C43D3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896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86BD8-8959-4902-8B67-E6B09F8D829C}" type="datetimeFigureOut">
              <a:rPr lang="en-GB" smtClean="0"/>
              <a:t>15/11/2015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905C9-9F98-40FC-BA51-0C7E93768F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6838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86BD8-8959-4902-8B67-E6B09F8D829C}" type="datetimeFigureOut">
              <a:rPr lang="en-GB" smtClean="0"/>
              <a:t>15/11/2015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905C9-9F98-40FC-BA51-0C7E93768F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544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86BD8-8959-4902-8B67-E6B09F8D829C}" type="datetimeFigureOut">
              <a:rPr lang="en-GB" smtClean="0"/>
              <a:t>15/11/2015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905C9-9F98-40FC-BA51-0C7E93768F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6166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86BD8-8959-4902-8B67-E6B09F8D829C}" type="datetimeFigureOut">
              <a:rPr lang="en-GB" smtClean="0"/>
              <a:t>15/11/2015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905C9-9F98-40FC-BA51-0C7E93768F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97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86BD8-8959-4902-8B67-E6B09F8D829C}" type="datetimeFigureOut">
              <a:rPr lang="en-GB" smtClean="0"/>
              <a:t>15/11/2015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905C9-9F98-40FC-BA51-0C7E93768F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051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86BD8-8959-4902-8B67-E6B09F8D829C}" type="datetimeFigureOut">
              <a:rPr lang="en-GB" smtClean="0"/>
              <a:t>15/11/2015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905C9-9F98-40FC-BA51-0C7E93768F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96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86BD8-8959-4902-8B67-E6B09F8D829C}" type="datetimeFigureOut">
              <a:rPr lang="en-GB" smtClean="0"/>
              <a:t>15/11/2015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905C9-9F98-40FC-BA51-0C7E93768F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438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86BD8-8959-4902-8B67-E6B09F8D829C}" type="datetimeFigureOut">
              <a:rPr lang="en-GB" smtClean="0"/>
              <a:t>15/11/2015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905C9-9F98-40FC-BA51-0C7E93768F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9750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86BD8-8959-4902-8B67-E6B09F8D829C}" type="datetimeFigureOut">
              <a:rPr lang="en-GB" smtClean="0"/>
              <a:t>15/11/2015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905C9-9F98-40FC-BA51-0C7E93768F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990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86BD8-8959-4902-8B67-E6B09F8D829C}" type="datetimeFigureOut">
              <a:rPr lang="en-GB" smtClean="0"/>
              <a:t>15/11/2015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905C9-9F98-40FC-BA51-0C7E93768F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423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86BD8-8959-4902-8B67-E6B09F8D829C}" type="datetimeFigureOut">
              <a:rPr lang="en-GB" smtClean="0"/>
              <a:t>15/11/2015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905C9-9F98-40FC-BA51-0C7E93768F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9727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86BD8-8959-4902-8B67-E6B09F8D829C}" type="datetimeFigureOut">
              <a:rPr lang="en-GB" smtClean="0"/>
              <a:t>15/11/2015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905C9-9F98-40FC-BA51-0C7E93768F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847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hyperlink" Target="http://www.google.co.uk/url?sa=i&amp;rct=j&amp;q=&amp;esrc=s&amp;frm=1&amp;source=images&amp;cd=&amp;cad=rja&amp;uact=8&amp;ved=0CAcQjRxqFQoTCNajiIWN_MgCFQM8GgodwCABzQ&amp;url=http://www.bluestarline.org/gangway_nz_reunion_cruise/photo_gallery_cruise.html&amp;bvm=bv.106923889,d.d24&amp;psig=AFQjCNG8TJlDsMbzlvb0Z6IH9yJnCNldow&amp;ust=1446909745090471" TargetMode="External"/><Relationship Id="rId7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10" Type="http://schemas.openxmlformats.org/officeDocument/2006/relationships/image" Target="../media/image19.jpeg"/><Relationship Id="rId4" Type="http://schemas.openxmlformats.org/officeDocument/2006/relationships/image" Target="../media/image13.gif"/><Relationship Id="rId9" Type="http://schemas.openxmlformats.org/officeDocument/2006/relationships/image" Target="../media/image18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.uk/url?sa=i&amp;rct=j&amp;q=&amp;esrc=s&amp;frm=1&amp;source=images&amp;cd=&amp;cad=rja&amp;uact=8&amp;ved=0CAcQjRxqFQoTCP2khr_Yt8cCFY6O2wodg48DMQ&amp;url=http://www.cricketcountry.com/articles/heath-streak-masterminds-zimbabwes-triumph-over-west-indies-with-all-round-display-22311&amp;ei=_cvVVb2yEY6d7gaDn46IAw&amp;bvm=bv.99804247,d.ZGU&amp;psig=AFQjCNFAn12iND7Mp9Il-oOP1yC4wNOocA&amp;ust=1440160993671197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4443" y="2636912"/>
            <a:ext cx="7992888" cy="2304256"/>
          </a:xfrm>
        </p:spPr>
        <p:txBody>
          <a:bodyPr>
            <a:noAutofit/>
          </a:bodyPr>
          <a:lstStyle/>
          <a:p>
            <a:r>
              <a:rPr lang="en-GB" sz="66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 </a:t>
            </a:r>
            <a:br>
              <a:rPr lang="en-GB" sz="66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66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General </a:t>
            </a:r>
            <a:br>
              <a:rPr lang="en-GB" sz="66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66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Meeting</a:t>
            </a:r>
            <a:endParaRPr lang="en-GB" sz="6600" b="1" i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800" y="272046"/>
            <a:ext cx="36861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8" descr="Displaying photo.JPG"/>
          <p:cNvSpPr>
            <a:spLocks noChangeAspect="1" noChangeArrowheads="1"/>
          </p:cNvSpPr>
          <p:nvPr/>
        </p:nvSpPr>
        <p:spPr bwMode="auto">
          <a:xfrm>
            <a:off x="155575" y="-2193925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0" descr="Displaying photo.JPG"/>
          <p:cNvSpPr>
            <a:spLocks noChangeAspect="1" noChangeArrowheads="1"/>
          </p:cNvSpPr>
          <p:nvPr/>
        </p:nvSpPr>
        <p:spPr bwMode="auto">
          <a:xfrm>
            <a:off x="307975" y="-2041525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13" descr="Displaying photo.JPG"/>
          <p:cNvSpPr>
            <a:spLocks noChangeAspect="1" noChangeArrowheads="1"/>
          </p:cNvSpPr>
          <p:nvPr/>
        </p:nvSpPr>
        <p:spPr bwMode="auto">
          <a:xfrm>
            <a:off x="155575" y="-2925763"/>
            <a:ext cx="4572000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096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1" y="219881"/>
            <a:ext cx="3672408" cy="1571625"/>
          </a:xfrm>
        </p:spPr>
        <p:txBody>
          <a:bodyPr>
            <a:normAutofit/>
          </a:bodyPr>
          <a:lstStyle/>
          <a:p>
            <a:r>
              <a:rPr lang="en-GB" sz="28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 milestones</a:t>
            </a:r>
            <a:endParaRPr lang="en-GB" sz="2800" b="1" i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8639"/>
            <a:ext cx="36861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2" y="1748008"/>
            <a:ext cx="813690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games           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Pitcher &amp; Bomb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3000 runs              </a:t>
            </a:r>
            <a:r>
              <a:rPr lang="en-GB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Harty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2500 runs             </a:t>
            </a:r>
            <a:r>
              <a:rPr lang="en-GB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WLD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&amp; Troja</a:t>
            </a:r>
          </a:p>
          <a:p>
            <a:endParaRPr lang="en-GB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b="1" dirty="0">
              <a:solidFill>
                <a:srgbClr val="FF0000"/>
              </a:solidFill>
            </a:endParaRPr>
          </a:p>
          <a:p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90386" y="1748008"/>
            <a:ext cx="40140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 runs               </a:t>
            </a:r>
            <a:r>
              <a:rPr lang="en-GB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Cressey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GB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TdM</a:t>
            </a:r>
            <a:endParaRPr lang="en-GB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 wickets         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EK</a:t>
            </a:r>
          </a:p>
          <a:p>
            <a:r>
              <a:rPr lang="en-GB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wickets           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Troja &amp; </a:t>
            </a:r>
            <a:r>
              <a:rPr lang="en-GB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Thomo</a:t>
            </a:r>
            <a:endParaRPr lang="en-GB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http://media.muckrack.com.s3.amazonaws.com/link_thumbnails/ydrR6_i-lived-off-nandos-for-a-week-and-it-....jpg.220x0_q85_autocrop_crop-smart_upsca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28" y="3068960"/>
            <a:ext cx="3418428" cy="222197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bs.twimg.com/profile_images/579972592456613889/kQ3W7MZ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152837"/>
            <a:ext cx="2520279" cy="252027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ntroja\AppData\Local\Microsoft\Windows\Temporary Internet Files\Content.Outlook\5JSZ8AYS\IMG_547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750087"/>
            <a:ext cx="2160240" cy="384042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42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2775" y="132161"/>
            <a:ext cx="3672408" cy="1571625"/>
          </a:xfrm>
        </p:spPr>
        <p:txBody>
          <a:bodyPr>
            <a:normAutofit/>
          </a:bodyPr>
          <a:lstStyle/>
          <a:p>
            <a:r>
              <a:rPr lang="en-GB" sz="28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faces for 2015</a:t>
            </a:r>
            <a:endParaRPr lang="en-GB" sz="2800" b="1" i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8639"/>
            <a:ext cx="36861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https://mail.google.com/mail/u/0/?ui=2&amp;ik=1ea217448d&amp;view=att&amp;th=14883d55c81add3e&amp;attid=0.1.1&amp;disp=emb&amp;zw&amp;atsh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6" descr="https://mail.google.com/mail/u/0/?ui=2&amp;ik=1ea217448d&amp;view=att&amp;th=14883d55c81add3e&amp;attid=0.1.1&amp;disp=emb&amp;zw&amp;atsh=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04864"/>
            <a:ext cx="3165003" cy="32403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2" descr="C:\Users\ntroja\AppData\Local\Microsoft\Windows\Temporary Internet Files\Content.IE5\VM3F2Y75\1923306_503883893322_5659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068" y="1556792"/>
            <a:ext cx="1993312" cy="453650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32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428" y="306598"/>
            <a:ext cx="3672408" cy="1571625"/>
          </a:xfrm>
        </p:spPr>
        <p:txBody>
          <a:bodyPr>
            <a:normAutofit/>
          </a:bodyPr>
          <a:lstStyle/>
          <a:p>
            <a:r>
              <a:rPr lang="en-GB" sz="28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Fielding in 2014</a:t>
            </a:r>
            <a:endParaRPr lang="en-GB" sz="2800" b="1" i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8639"/>
            <a:ext cx="36861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60" y="1844825"/>
            <a:ext cx="793464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endParaRPr lang="en-GB" sz="2000" u="none" strike="noStrike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68234" y="1988840"/>
            <a:ext cx="393175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Last year’s statistics</a:t>
            </a: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59 catches   </a:t>
            </a:r>
          </a:p>
          <a:p>
            <a:endParaRPr lang="en-GB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13  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WLD </a:t>
            </a:r>
          </a:p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TdM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Pontin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4    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Troja &amp; Pitcher</a:t>
            </a:r>
          </a:p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3    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JdM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Harty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Thomo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23362" y="2492896"/>
            <a:ext cx="423707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34 dropped catches</a:t>
            </a: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5   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Gupte </a:t>
            </a:r>
          </a:p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Troja</a:t>
            </a:r>
            <a:endParaRPr lang="en-GB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3   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JdM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, WLD, Pitcher &amp;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Prash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2   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TdM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, Sam, Boa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Thomo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1 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Naz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, Louse,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Puffett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, Tupper &amp; Ball  </a:t>
            </a:r>
          </a:p>
          <a:p>
            <a:endParaRPr lang="en-GB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23746" y="5135800"/>
            <a:ext cx="698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took 63% of our chances</a:t>
            </a:r>
          </a:p>
          <a:p>
            <a:pPr algn="ctr"/>
            <a:r>
              <a:rPr lang="en-GB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(Average of 2 drops per game)</a:t>
            </a:r>
            <a:endParaRPr lang="en-GB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95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377254"/>
            <a:ext cx="3672408" cy="1571625"/>
          </a:xfrm>
        </p:spPr>
        <p:txBody>
          <a:bodyPr>
            <a:normAutofit/>
          </a:bodyPr>
          <a:lstStyle/>
          <a:p>
            <a:r>
              <a:rPr lang="en-GB" sz="28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of the </a:t>
            </a:r>
            <a:br>
              <a:rPr lang="en-GB" sz="28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 season - Fielding</a:t>
            </a:r>
            <a:endParaRPr lang="en-GB" sz="2800" b="1" i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8639"/>
            <a:ext cx="36861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60" y="1844825"/>
            <a:ext cx="793464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endParaRPr lang="en-GB" sz="2000" u="none" strike="noStrike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68234" y="1988840"/>
            <a:ext cx="393175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84 catches  </a:t>
            </a:r>
          </a:p>
          <a:p>
            <a:endParaRPr lang="en-GB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lain" startAt="15"/>
            </a:pP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WLD</a:t>
            </a:r>
          </a:p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10    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Ek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Thomo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8      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Troja,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TdM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JdM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Cressey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&amp; Pitcher</a:t>
            </a:r>
          </a:p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     Bilal 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1920" y="2492896"/>
            <a:ext cx="49685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60 dropped catches</a:t>
            </a:r>
          </a:p>
          <a:p>
            <a:endParaRPr lang="en-GB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11        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Pitcher</a:t>
            </a:r>
          </a:p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9          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Bilal</a:t>
            </a:r>
          </a:p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7          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JdM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4          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Ek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&amp; Troja</a:t>
            </a:r>
          </a:p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3          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TdM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, Graham, BOSH, Louse &amp; WLD</a:t>
            </a:r>
          </a:p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23746" y="5095200"/>
            <a:ext cx="698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took 58% of our chances</a:t>
            </a:r>
          </a:p>
          <a:p>
            <a:pPr algn="ctr"/>
            <a:r>
              <a:rPr lang="en-GB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(Average of 2.6 drops per game)</a:t>
            </a:r>
            <a:endParaRPr lang="en-GB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09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377254"/>
            <a:ext cx="3672408" cy="1571625"/>
          </a:xfrm>
        </p:spPr>
        <p:txBody>
          <a:bodyPr>
            <a:normAutofit/>
          </a:bodyPr>
          <a:lstStyle/>
          <a:p>
            <a:r>
              <a:rPr lang="en-GB" sz="28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of the </a:t>
            </a:r>
            <a:br>
              <a:rPr lang="en-GB" sz="28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 season - Bowling</a:t>
            </a:r>
            <a:endParaRPr lang="en-GB" sz="2800" b="1" i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8639"/>
            <a:ext cx="36861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60" y="1844825"/>
            <a:ext cx="793464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endParaRPr lang="en-GB" sz="2000" u="none" strike="noStrike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0981497"/>
              </p:ext>
            </p:extLst>
          </p:nvPr>
        </p:nvGraphicFramePr>
        <p:xfrm>
          <a:off x="1547664" y="2060851"/>
          <a:ext cx="5256585" cy="42484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11486"/>
                <a:gridCol w="1961787"/>
                <a:gridCol w="1383312"/>
              </a:tblGrid>
              <a:tr h="35403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BATTING NO.</a:t>
                      </a:r>
                      <a:endParaRPr lang="en-GB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BOWLER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WICKETS</a:t>
                      </a:r>
                      <a:endParaRPr lang="en-GB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5403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THOMPSON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5403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THOMPSON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5403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GUPTE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5403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THOMPSON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5403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BILAL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5403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BILAL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5403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TROJA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5403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BILAL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5403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GUPTE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5403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GUPTE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5403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GUPTE &amp; NAZ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899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377254"/>
            <a:ext cx="3672408" cy="1571625"/>
          </a:xfrm>
        </p:spPr>
        <p:txBody>
          <a:bodyPr>
            <a:normAutofit/>
          </a:bodyPr>
          <a:lstStyle/>
          <a:p>
            <a:r>
              <a:rPr lang="en-GB" sz="28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of the </a:t>
            </a:r>
            <a:br>
              <a:rPr lang="en-GB" sz="28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 season -Bowling</a:t>
            </a:r>
            <a:endParaRPr lang="en-GB" sz="2800" b="1" i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8639"/>
            <a:ext cx="36861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60" y="1844825"/>
            <a:ext cx="793464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endParaRPr lang="en-GB" sz="2000" u="none" strike="noStrike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3791772"/>
              </p:ext>
            </p:extLst>
          </p:nvPr>
        </p:nvGraphicFramePr>
        <p:xfrm>
          <a:off x="827584" y="1988840"/>
          <a:ext cx="3520008" cy="43784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20008"/>
              </a:tblGrid>
              <a:tr h="129238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PERCENTAGE OF WICKETS </a:t>
                      </a:r>
                      <a:r>
                        <a:rPr lang="en-GB" sz="1600" b="1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</a:t>
                      </a:r>
                    </a:p>
                    <a:p>
                      <a:pPr algn="ctr" fontAlgn="ctr"/>
                      <a:r>
                        <a:rPr lang="en-GB" sz="1600" b="1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 </a:t>
                      </a:r>
                      <a:r>
                        <a:rPr lang="en-GB" sz="1600" b="1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BATSMAN</a:t>
                      </a:r>
                      <a:br>
                        <a:rPr lang="en-GB" sz="1600" b="1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600" b="1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(Min. 10 wickets)</a:t>
                      </a:r>
                      <a:endParaRPr lang="en-GB" sz="160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449524">
                <a:tc>
                  <a:txBody>
                    <a:bodyPr/>
                    <a:lstStyle/>
                    <a:p>
                      <a:pPr algn="ctr" fontAlgn="b">
                        <a:lnSpc>
                          <a:spcPct val="250000"/>
                        </a:lnSpc>
                      </a:pPr>
                      <a:r>
                        <a:rPr lang="en-GB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TDM </a:t>
                      </a:r>
                      <a:r>
                        <a:rPr lang="en-GB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GB" sz="16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82%</a:t>
                      </a:r>
                      <a:endParaRPr lang="en-GB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449524">
                <a:tc>
                  <a:txBody>
                    <a:bodyPr/>
                    <a:lstStyle/>
                    <a:p>
                      <a:pPr algn="ctr" fontAlgn="b">
                        <a:lnSpc>
                          <a:spcPct val="250000"/>
                        </a:lnSpc>
                      </a:pPr>
                      <a:r>
                        <a:rPr lang="en-GB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THOMPSON - </a:t>
                      </a:r>
                      <a:r>
                        <a:rPr lang="en-GB" sz="16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70%</a:t>
                      </a:r>
                      <a:endParaRPr lang="en-GB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449524">
                <a:tc>
                  <a:txBody>
                    <a:bodyPr/>
                    <a:lstStyle/>
                    <a:p>
                      <a:pPr algn="ctr" fontAlgn="b">
                        <a:lnSpc>
                          <a:spcPct val="250000"/>
                        </a:lnSpc>
                      </a:pPr>
                      <a:r>
                        <a:rPr lang="en-GB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HAMPTON - </a:t>
                      </a:r>
                      <a:r>
                        <a:rPr lang="en-GB" sz="16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62%</a:t>
                      </a:r>
                      <a:endParaRPr lang="en-GB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449524">
                <a:tc>
                  <a:txBody>
                    <a:bodyPr/>
                    <a:lstStyle/>
                    <a:p>
                      <a:pPr algn="ctr" fontAlgn="b">
                        <a:lnSpc>
                          <a:spcPct val="250000"/>
                        </a:lnSpc>
                      </a:pPr>
                      <a:r>
                        <a:rPr lang="en-GB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BILAL - </a:t>
                      </a:r>
                      <a:r>
                        <a:rPr lang="en-GB" sz="16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55%</a:t>
                      </a:r>
                      <a:endParaRPr lang="en-GB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449524">
                <a:tc>
                  <a:txBody>
                    <a:bodyPr/>
                    <a:lstStyle/>
                    <a:p>
                      <a:pPr algn="ctr" fontAlgn="b">
                        <a:lnSpc>
                          <a:spcPct val="250000"/>
                        </a:lnSpc>
                      </a:pPr>
                      <a:r>
                        <a:rPr lang="en-GB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GUPTE - </a:t>
                      </a:r>
                      <a:r>
                        <a:rPr lang="en-GB" sz="16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53%</a:t>
                      </a:r>
                      <a:endParaRPr lang="en-GB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5262548"/>
              </p:ext>
            </p:extLst>
          </p:nvPr>
        </p:nvGraphicFramePr>
        <p:xfrm>
          <a:off x="4716016" y="1988840"/>
          <a:ext cx="3487477" cy="43924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87477"/>
              </a:tblGrid>
              <a:tr h="121719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PERCENTAGE OF WICKETS </a:t>
                      </a:r>
                      <a:endParaRPr lang="en-GB" sz="1600" b="1" u="none" strike="noStrike" dirty="0" smtClean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en-GB" sz="1600" b="1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BOTTOM </a:t>
                      </a:r>
                      <a:r>
                        <a:rPr lang="en-GB" sz="1600" b="1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</a:t>
                      </a:r>
                      <a:r>
                        <a:rPr lang="en-GB" sz="1600" b="1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BATSMAN</a:t>
                      </a:r>
                    </a:p>
                    <a:p>
                      <a:pPr algn="ctr" fontAlgn="ctr"/>
                      <a:r>
                        <a:rPr lang="en-GB" sz="1600" b="1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(Min. 10 wickets)</a:t>
                      </a:r>
                    </a:p>
                  </a:txBody>
                  <a:tcPr marL="7620" marR="7620" marT="7620" marB="0" anchor="ctr"/>
                </a:tc>
              </a:tr>
              <a:tr h="63505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GUPTE - </a:t>
                      </a:r>
                      <a:r>
                        <a:rPr lang="en-GB" sz="16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32%</a:t>
                      </a:r>
                      <a:endParaRPr lang="en-GB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63505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TROJA - </a:t>
                      </a:r>
                      <a:r>
                        <a:rPr lang="en-GB" sz="16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23%</a:t>
                      </a:r>
                      <a:endParaRPr lang="en-GB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63505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TDM - </a:t>
                      </a:r>
                      <a:r>
                        <a:rPr lang="en-GB" sz="16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18%</a:t>
                      </a:r>
                      <a:endParaRPr lang="en-GB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63505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HAMPTON - </a:t>
                      </a:r>
                      <a:r>
                        <a:rPr lang="en-GB" sz="16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15%</a:t>
                      </a:r>
                      <a:endParaRPr lang="en-GB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63505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THOMPSON - </a:t>
                      </a:r>
                      <a:r>
                        <a:rPr lang="en-GB" sz="16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13%</a:t>
                      </a:r>
                      <a:endParaRPr lang="en-GB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0043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377254"/>
            <a:ext cx="3672408" cy="1571625"/>
          </a:xfrm>
        </p:spPr>
        <p:txBody>
          <a:bodyPr>
            <a:normAutofit/>
          </a:bodyPr>
          <a:lstStyle/>
          <a:p>
            <a:r>
              <a:rPr lang="en-GB" sz="28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time VCC stats - Bowling</a:t>
            </a:r>
            <a:endParaRPr lang="en-GB" sz="2800" b="1" i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8639"/>
            <a:ext cx="36861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60" y="1844825"/>
            <a:ext cx="793464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endParaRPr lang="en-GB" sz="2000" u="none" strike="noStrike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5892365"/>
              </p:ext>
            </p:extLst>
          </p:nvPr>
        </p:nvGraphicFramePr>
        <p:xfrm>
          <a:off x="1691680" y="1844820"/>
          <a:ext cx="5010943" cy="44645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2161"/>
                <a:gridCol w="1870113"/>
                <a:gridCol w="1318669"/>
              </a:tblGrid>
              <a:tr h="37204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BATTING NO.</a:t>
                      </a:r>
                      <a:endParaRPr lang="en-GB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BOWLER</a:t>
                      </a:r>
                      <a:endParaRPr lang="en-GB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WICKETS</a:t>
                      </a:r>
                      <a:endParaRPr lang="en-GB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7204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KP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7204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KP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7204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GUPTE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7204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LOUSE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7204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GUPTE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7204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GUPTE 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7204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GUPTE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7204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GUPTE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7204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GUPTE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7204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GUPTE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7204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GUPTE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7847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8639"/>
            <a:ext cx="36861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60" y="1844825"/>
            <a:ext cx="793464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endParaRPr lang="en-GB" sz="2000" u="none" strike="noStrike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11560" y="377254"/>
            <a:ext cx="3672408" cy="1571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i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time VCC stats - Bowling</a:t>
            </a:r>
            <a:endParaRPr lang="en-GB" sz="2800" b="1" i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594910"/>
              </p:ext>
            </p:extLst>
          </p:nvPr>
        </p:nvGraphicFramePr>
        <p:xfrm>
          <a:off x="729184" y="1827089"/>
          <a:ext cx="3528392" cy="46805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28392"/>
              </a:tblGrid>
              <a:tr h="136268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PERCENTAGE OF WICKETS </a:t>
                      </a:r>
                      <a:r>
                        <a:rPr lang="en-GB" sz="1600" b="1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</a:t>
                      </a:r>
                    </a:p>
                    <a:p>
                      <a:pPr algn="ctr" fontAlgn="ctr"/>
                      <a:r>
                        <a:rPr lang="en-GB" sz="1600" b="1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 </a:t>
                      </a:r>
                      <a:r>
                        <a:rPr lang="en-GB" sz="1600" b="1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BATSMAN </a:t>
                      </a:r>
                      <a:br>
                        <a:rPr lang="en-GB" sz="1600" b="1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600" b="1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(Min. 30 wickets)</a:t>
                      </a:r>
                      <a:endParaRPr lang="en-GB" sz="160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47397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HAMPTON - </a:t>
                      </a:r>
                      <a:r>
                        <a:rPr lang="en-GB" sz="16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76%</a:t>
                      </a:r>
                      <a:endParaRPr lang="en-GB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47397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BOMB - </a:t>
                      </a:r>
                      <a:r>
                        <a:rPr lang="en-GB" sz="16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75%</a:t>
                      </a:r>
                      <a:endParaRPr lang="en-GB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47397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RICHARDSON - </a:t>
                      </a:r>
                      <a:r>
                        <a:rPr lang="en-GB" sz="16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73%</a:t>
                      </a:r>
                      <a:endParaRPr lang="en-GB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47397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BOA - </a:t>
                      </a:r>
                      <a:r>
                        <a:rPr lang="en-GB" sz="16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72%</a:t>
                      </a:r>
                      <a:endParaRPr lang="en-GB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47397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BECKER - </a:t>
                      </a:r>
                      <a:r>
                        <a:rPr lang="en-GB" sz="16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72%</a:t>
                      </a:r>
                      <a:endParaRPr lang="en-GB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47397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KP - </a:t>
                      </a:r>
                      <a:r>
                        <a:rPr lang="en-GB" sz="16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70%</a:t>
                      </a:r>
                      <a:endParaRPr lang="en-GB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47397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THOMPSON - </a:t>
                      </a:r>
                      <a:r>
                        <a:rPr lang="en-GB" sz="16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65%</a:t>
                      </a:r>
                      <a:endParaRPr lang="en-GB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0561640"/>
              </p:ext>
            </p:extLst>
          </p:nvPr>
        </p:nvGraphicFramePr>
        <p:xfrm>
          <a:off x="4716016" y="1844825"/>
          <a:ext cx="3528392" cy="46805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28392"/>
              </a:tblGrid>
              <a:tr h="136268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PERCENTAGE OF WICKETS </a:t>
                      </a:r>
                      <a:r>
                        <a:rPr lang="en-GB" sz="1600" b="1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b="1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BOTTOM 4 BATSMAN</a:t>
                      </a:r>
                      <a:br>
                        <a:rPr lang="en-GB" sz="1600" b="1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600" b="1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(Min. 30 wickets)</a:t>
                      </a:r>
                      <a:endParaRPr lang="en-GB" sz="160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47397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NAZ - </a:t>
                      </a:r>
                      <a:r>
                        <a:rPr lang="en-GB" sz="16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48%</a:t>
                      </a:r>
                      <a:endParaRPr lang="en-GB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47397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TROJA - </a:t>
                      </a:r>
                      <a:r>
                        <a:rPr lang="en-GB" sz="16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33%</a:t>
                      </a:r>
                      <a:endParaRPr lang="en-GB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47397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EK - </a:t>
                      </a:r>
                      <a:r>
                        <a:rPr lang="en-GB" sz="16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31%</a:t>
                      </a:r>
                      <a:endParaRPr lang="en-GB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47397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PITCHER - </a:t>
                      </a:r>
                      <a:r>
                        <a:rPr lang="en-GB" sz="16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23%</a:t>
                      </a:r>
                      <a:endParaRPr lang="en-GB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47397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THOMPSON - </a:t>
                      </a:r>
                      <a:r>
                        <a:rPr lang="en-GB" sz="16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22%</a:t>
                      </a:r>
                      <a:endParaRPr lang="en-GB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47397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LOUSE - </a:t>
                      </a:r>
                      <a:r>
                        <a:rPr lang="en-GB" sz="16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21%</a:t>
                      </a:r>
                      <a:endParaRPr lang="en-GB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47397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BILAL - </a:t>
                      </a:r>
                      <a:r>
                        <a:rPr lang="en-GB" sz="16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20%</a:t>
                      </a:r>
                      <a:endParaRPr lang="en-GB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229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428" y="306598"/>
            <a:ext cx="3672408" cy="1571625"/>
          </a:xfrm>
        </p:spPr>
        <p:txBody>
          <a:bodyPr>
            <a:normAutofit/>
          </a:bodyPr>
          <a:lstStyle/>
          <a:p>
            <a:r>
              <a:rPr lang="en-GB" sz="28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of the </a:t>
            </a:r>
            <a:br>
              <a:rPr lang="en-GB" sz="28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 season -Bowling</a:t>
            </a:r>
            <a:endParaRPr lang="en-GB" sz="2800" b="1" i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8639"/>
            <a:ext cx="36861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1652" y="1976082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Bowler of the season </a:t>
            </a:r>
            <a:endParaRPr lang="en-GB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335429"/>
              </p:ext>
            </p:extLst>
          </p:nvPr>
        </p:nvGraphicFramePr>
        <p:xfrm>
          <a:off x="615589" y="2492895"/>
          <a:ext cx="7930617" cy="40324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77223"/>
                <a:gridCol w="917276"/>
                <a:gridCol w="1471464"/>
                <a:gridCol w="1012826"/>
                <a:gridCol w="917276"/>
                <a:gridCol w="917276"/>
                <a:gridCol w="917276"/>
              </a:tblGrid>
              <a:tr h="935528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Overs 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Runs conceded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S/R 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Best figures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Wickets 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38711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 GUPTE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520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GB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18.4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6/49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en-GB" sz="160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8711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THOMPSON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399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GB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24.2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4/8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GB" sz="160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8711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 HUSSAIN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263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GB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20.2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4/31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en-GB" sz="160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8711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 HAMPTON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189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GB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21.2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3/24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GB" sz="160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8711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TROJA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271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GB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23.1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3/6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GB" sz="160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8711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 DE MELLOW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303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en-GB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38.7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3/12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GB" sz="160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8711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 PITCHER 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275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GB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22.9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3/0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GB" sz="160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8711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CHOUDHURY 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243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n-GB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27.6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3/30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GB" sz="160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288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428" y="306598"/>
            <a:ext cx="3672408" cy="1571625"/>
          </a:xfrm>
        </p:spPr>
        <p:txBody>
          <a:bodyPr>
            <a:normAutofit/>
          </a:bodyPr>
          <a:lstStyle/>
          <a:p>
            <a:r>
              <a:rPr lang="en-GB" sz="28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of the </a:t>
            </a:r>
            <a:br>
              <a:rPr lang="en-GB" sz="28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 season -Batting</a:t>
            </a:r>
            <a:endParaRPr lang="en-GB" sz="2800" b="1" i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8639"/>
            <a:ext cx="36861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7903" y="1607909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9385" y="1916832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Batsman of the season </a:t>
            </a:r>
            <a:endParaRPr lang="en-GB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5961423"/>
              </p:ext>
            </p:extLst>
          </p:nvPr>
        </p:nvGraphicFramePr>
        <p:xfrm>
          <a:off x="697904" y="2420887"/>
          <a:ext cx="7848306" cy="41764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86551"/>
                <a:gridCol w="868323"/>
                <a:gridCol w="868323"/>
                <a:gridCol w="1035309"/>
                <a:gridCol w="918419"/>
                <a:gridCol w="801529"/>
                <a:gridCol w="801529"/>
                <a:gridCol w="868323"/>
              </a:tblGrid>
              <a:tr h="596638">
                <a:tc>
                  <a:txBody>
                    <a:bodyPr/>
                    <a:lstStyle/>
                    <a:p>
                      <a:pPr algn="ctr" fontAlgn="ctr"/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Innings 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100s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50s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 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Sixes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Fours 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Runs 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59663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TROJA 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48.5</a:t>
                      </a:r>
                      <a:endParaRPr lang="en-GB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582</a:t>
                      </a:r>
                      <a:endParaRPr lang="en-GB" sz="160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59663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 EXTRAS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21.9</a:t>
                      </a:r>
                      <a:endParaRPr lang="en-GB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503</a:t>
                      </a:r>
                      <a:endParaRPr lang="en-GB" sz="160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59663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CRESSEY 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en-GB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374</a:t>
                      </a:r>
                      <a:endParaRPr lang="en-GB" sz="160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59663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 MORGANS 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27.8</a:t>
                      </a:r>
                      <a:endParaRPr lang="en-GB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361</a:t>
                      </a:r>
                      <a:endParaRPr lang="en-GB" sz="160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59663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 DE MELLOW 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28.9</a:t>
                      </a:r>
                      <a:endParaRPr lang="en-GB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347</a:t>
                      </a:r>
                      <a:endParaRPr lang="en-GB" sz="160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59663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 DE MELLOW 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19.6</a:t>
                      </a:r>
                      <a:endParaRPr lang="en-GB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314</a:t>
                      </a:r>
                      <a:endParaRPr lang="en-GB" sz="160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719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4443" y="2420888"/>
            <a:ext cx="7992888" cy="2304256"/>
          </a:xfrm>
        </p:spPr>
        <p:txBody>
          <a:bodyPr>
            <a:noAutofit/>
          </a:bodyPr>
          <a:lstStyle/>
          <a:p>
            <a:r>
              <a:rPr lang="en-GB" sz="66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Treasurer’s </a:t>
            </a:r>
            <a:br>
              <a:rPr lang="en-GB" sz="66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66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</a:t>
            </a:r>
            <a:endParaRPr lang="en-GB" sz="6600" b="1" i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800" y="272046"/>
            <a:ext cx="36861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8" descr="Displaying photo.JPG"/>
          <p:cNvSpPr>
            <a:spLocks noChangeAspect="1" noChangeArrowheads="1"/>
          </p:cNvSpPr>
          <p:nvPr/>
        </p:nvSpPr>
        <p:spPr bwMode="auto">
          <a:xfrm>
            <a:off x="155575" y="-2193925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0" descr="Displaying photo.JPG"/>
          <p:cNvSpPr>
            <a:spLocks noChangeAspect="1" noChangeArrowheads="1"/>
          </p:cNvSpPr>
          <p:nvPr/>
        </p:nvSpPr>
        <p:spPr bwMode="auto">
          <a:xfrm>
            <a:off x="307975" y="-2041525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13" descr="Displaying photo.JPG"/>
          <p:cNvSpPr>
            <a:spLocks noChangeAspect="1" noChangeArrowheads="1"/>
          </p:cNvSpPr>
          <p:nvPr/>
        </p:nvSpPr>
        <p:spPr bwMode="auto">
          <a:xfrm>
            <a:off x="155575" y="-2925763"/>
            <a:ext cx="4572000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692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3672408" cy="1571625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Captain’s Player </a:t>
            </a:r>
            <a:br>
              <a:rPr lang="en-GB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Season</a:t>
            </a:r>
            <a:endParaRPr lang="en-GB" sz="2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8639"/>
            <a:ext cx="36861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1916832"/>
            <a:ext cx="3977828" cy="5040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Match 1 </a:t>
            </a:r>
            <a:r>
              <a:rPr lang="en-GB" sz="1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 </a:t>
            </a:r>
            <a:r>
              <a:rPr lang="en-GB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Pretenders (Lost </a:t>
            </a:r>
            <a:r>
              <a:rPr lang="en-GB" sz="1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GB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runs)</a:t>
            </a:r>
            <a:endParaRPr lang="en-GB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O </a:t>
            </a:r>
            <a:r>
              <a:rPr lang="en-GB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Morgans</a:t>
            </a: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(54)</a:t>
            </a:r>
          </a:p>
          <a:p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S </a:t>
            </a:r>
            <a:r>
              <a:rPr lang="en-GB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Harty</a:t>
            </a: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(50)</a:t>
            </a:r>
          </a:p>
          <a:p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E Gupte (2/14)</a:t>
            </a:r>
          </a:p>
          <a:p>
            <a:endParaRPr lang="en-GB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Match 2 </a:t>
            </a:r>
            <a:r>
              <a:rPr lang="en-GB" sz="1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 </a:t>
            </a:r>
            <a:r>
              <a:rPr lang="en-GB" sz="14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Marsa</a:t>
            </a:r>
            <a:r>
              <a:rPr lang="en-GB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CC (Won </a:t>
            </a:r>
            <a:r>
              <a:rPr lang="en-GB" sz="1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GB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wickets)</a:t>
            </a:r>
            <a:endParaRPr lang="en-GB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C Pitcher (2/17)</a:t>
            </a:r>
          </a:p>
          <a:p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S </a:t>
            </a:r>
            <a:r>
              <a:rPr lang="en-GB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Harty</a:t>
            </a: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(25)</a:t>
            </a:r>
          </a:p>
          <a:p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N Thompson (1/20)</a:t>
            </a:r>
          </a:p>
          <a:p>
            <a:pPr marL="342900" indent="-342900">
              <a:buAutoNum type="arabicPeriod"/>
            </a:pPr>
            <a:endParaRPr lang="en-GB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Match 3 </a:t>
            </a:r>
            <a:r>
              <a:rPr lang="en-GB" sz="1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 </a:t>
            </a:r>
            <a:r>
              <a:rPr lang="en-GB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Pretenders (Lost by 3 wickets)</a:t>
            </a:r>
            <a:endParaRPr lang="en-GB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C Pitcher (3/0)</a:t>
            </a:r>
          </a:p>
          <a:p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N Thompson (2/10)</a:t>
            </a:r>
          </a:p>
          <a:p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E Gupte (2/24)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en-GB" sz="1400" dirty="0"/>
          </a:p>
          <a:p>
            <a:pPr marL="342900" indent="-342900">
              <a:buAutoNum type="arabicPeriod"/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endParaRPr lang="en-GB" sz="2000" u="none" strike="noStrike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73364" y="1920280"/>
            <a:ext cx="451911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Match 4 </a:t>
            </a:r>
            <a:r>
              <a:rPr lang="en-GB" sz="1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 </a:t>
            </a:r>
            <a:r>
              <a:rPr lang="en-GB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Southbank CC (Won </a:t>
            </a:r>
            <a:r>
              <a:rPr lang="en-GB" sz="1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GB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108 </a:t>
            </a:r>
            <a:r>
              <a:rPr lang="en-GB" sz="1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runs)</a:t>
            </a:r>
            <a:endParaRPr lang="en-GB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J de Mellow (73)</a:t>
            </a:r>
          </a:p>
          <a:p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B Hussain (3/5)</a:t>
            </a:r>
          </a:p>
          <a:p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N Thompson (2/6)</a:t>
            </a:r>
          </a:p>
          <a:p>
            <a:endParaRPr lang="en-GB" sz="14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Match 5 - BOA CUP (Won by 62 runs)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R </a:t>
            </a:r>
            <a:r>
              <a:rPr lang="en-GB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Cressey</a:t>
            </a: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(38 &amp; 2/34)</a:t>
            </a:r>
          </a:p>
          <a:p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J de Mellow (39)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G </a:t>
            </a:r>
            <a:r>
              <a:rPr lang="en-GB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Pontin</a:t>
            </a: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(34)</a:t>
            </a:r>
          </a:p>
          <a:p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Match 6 </a:t>
            </a:r>
            <a:r>
              <a:rPr lang="en-GB" sz="1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 </a:t>
            </a:r>
            <a:r>
              <a:rPr lang="en-GB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Pecos (Won </a:t>
            </a:r>
            <a:r>
              <a:rPr lang="en-GB" sz="1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GB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wickets)</a:t>
            </a:r>
            <a:endParaRPr lang="en-GB" sz="14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R </a:t>
            </a:r>
            <a:r>
              <a:rPr lang="en-GB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Cressey</a:t>
            </a: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(49*)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T de Mellow (3/12)</a:t>
            </a:r>
          </a:p>
          <a:p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C </a:t>
            </a:r>
            <a:r>
              <a:rPr lang="en-GB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Bosshardt</a:t>
            </a: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(2/17) </a:t>
            </a:r>
            <a:r>
              <a:rPr lang="en-GB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DEBUT </a:t>
            </a:r>
            <a:endParaRPr lang="en-GB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652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3672408" cy="1571625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Captain’s Player </a:t>
            </a:r>
            <a:br>
              <a:rPr lang="en-GB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Season</a:t>
            </a:r>
            <a:endParaRPr lang="en-GB" sz="2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8639"/>
            <a:ext cx="36861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42284" y="1988839"/>
            <a:ext cx="44279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Match 10 </a:t>
            </a:r>
            <a:r>
              <a:rPr lang="en-GB" sz="1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 </a:t>
            </a:r>
            <a:r>
              <a:rPr lang="en-GB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Pink Elephants (Lost by 3 wickets)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T de Mellow (3/24) </a:t>
            </a:r>
          </a:p>
          <a:p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E Gupte (2/27 &amp; 25)</a:t>
            </a:r>
          </a:p>
          <a:p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N 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Thompson (2/33) </a:t>
            </a:r>
          </a:p>
          <a:p>
            <a:pPr marL="342900" indent="-342900">
              <a:buAutoNum type="arabicPeriod"/>
            </a:pPr>
            <a:endParaRPr lang="en-GB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460375" y="3321436"/>
            <a:ext cx="41044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Match 8 vs  London Fields (Won </a:t>
            </a:r>
            <a:r>
              <a:rPr lang="en-GB" sz="1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GB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165 runs</a:t>
            </a:r>
            <a:r>
              <a:rPr lang="en-GB" sz="1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14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T de Mellow (79 &amp; 1/18) </a:t>
            </a:r>
          </a:p>
          <a:p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C </a:t>
            </a:r>
            <a:r>
              <a:rPr lang="en-GB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Bosshardt</a:t>
            </a: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(44* &amp; 1/17) </a:t>
            </a:r>
          </a:p>
          <a:p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C Woodhouse (3/22) </a:t>
            </a:r>
            <a:endParaRPr lang="en-GB" sz="1400" dirty="0"/>
          </a:p>
        </p:txBody>
      </p:sp>
      <p:sp>
        <p:nvSpPr>
          <p:cNvPr id="4" name="AutoShape 4" descr="https://mail.google.com/mail/u/0/?ui=2&amp;ik=1ea217448d&amp;view=att&amp;th=14879c9f6d46f308&amp;attid=0.1.1&amp;disp=emb&amp;zw&amp;atsh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6" descr="https://mail.google.com/mail/u/0/?ui=2&amp;ik=1ea217448d&amp;view=att&amp;th=14879c9f6d46f308&amp;attid=0.1.1&amp;disp=emb&amp;zw&amp;atsh=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79971" y="1988840"/>
            <a:ext cx="330870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Match 7 </a:t>
            </a:r>
            <a:r>
              <a:rPr lang="en-GB" sz="1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 </a:t>
            </a:r>
            <a:r>
              <a:rPr lang="en-GB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SLICC (Lost by 67 runs)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T de Mellow (66)</a:t>
            </a:r>
          </a:p>
          <a:p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Choudhury (3/40)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B Hussain (3/48)</a:t>
            </a:r>
            <a:endParaRPr lang="en-GB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460375" y="4769736"/>
            <a:ext cx="41044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Match 9 </a:t>
            </a:r>
            <a:r>
              <a:rPr lang="en-GB" sz="1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 </a:t>
            </a:r>
            <a:r>
              <a:rPr lang="en-GB" sz="14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Strongroom</a:t>
            </a:r>
            <a:r>
              <a:rPr lang="en-GB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(Lost by 3 wickets) </a:t>
            </a:r>
          </a:p>
          <a:p>
            <a:endParaRPr lang="en-GB" sz="14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S </a:t>
            </a:r>
            <a:r>
              <a:rPr lang="en-GB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Harty</a:t>
            </a: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(54)</a:t>
            </a:r>
          </a:p>
          <a:p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B Hussain (4/31)</a:t>
            </a:r>
          </a:p>
          <a:p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A Abbas (24*) </a:t>
            </a:r>
            <a:r>
              <a:rPr lang="en-GB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DEBUT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16016" y="3355344"/>
            <a:ext cx="442798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Match 11 </a:t>
            </a:r>
            <a:r>
              <a:rPr lang="en-GB" sz="1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 </a:t>
            </a:r>
            <a:r>
              <a:rPr lang="en-GB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 </a:t>
            </a:r>
            <a:r>
              <a:rPr lang="en-GB" sz="14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Whitgifts</a:t>
            </a:r>
            <a:r>
              <a:rPr lang="en-GB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(Lost by 1 wicket)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B Hampton (58 &amp; 1/19) 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C Pitcher (3/35)</a:t>
            </a:r>
          </a:p>
          <a:p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S </a:t>
            </a:r>
            <a:r>
              <a:rPr lang="en-GB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Harty</a:t>
            </a: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(34)</a:t>
            </a:r>
            <a:endParaRPr lang="en-GB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4716016" y="4744994"/>
            <a:ext cx="442798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Match 12 </a:t>
            </a:r>
            <a:r>
              <a:rPr lang="en-GB" sz="1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 </a:t>
            </a:r>
            <a:r>
              <a:rPr lang="en-GB" sz="14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DemiJohns</a:t>
            </a:r>
            <a:r>
              <a:rPr lang="en-GB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(Won by 4 wickets)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E Gupte (6/49)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G </a:t>
            </a:r>
            <a:r>
              <a:rPr lang="en-GB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Pontin</a:t>
            </a: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(63*)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N Choudhury (</a:t>
            </a: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3/30)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11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3672408" cy="1571625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Captain’s Player </a:t>
            </a:r>
            <a:br>
              <a:rPr lang="en-GB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Season</a:t>
            </a:r>
            <a:endParaRPr lang="en-GB" sz="2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8639"/>
            <a:ext cx="36861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https://mail.google.com/mail/u/0/?ui=2&amp;ik=1ea217448d&amp;view=att&amp;th=14879c9f6d46f308&amp;attid=0.1.1&amp;disp=emb&amp;zw&amp;atsh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6" descr="https://mail.google.com/mail/u/0/?ui=2&amp;ik=1ea217448d&amp;view=att&amp;th=14879c9f6d46f308&amp;attid=0.1.1&amp;disp=emb&amp;zw&amp;atsh=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307975" y="2204864"/>
            <a:ext cx="777564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Leaderboard</a:t>
            </a:r>
            <a:r>
              <a:rPr lang="en-GB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after 12 matches</a:t>
            </a:r>
          </a:p>
          <a:p>
            <a:endParaRPr lang="en-GB" sz="2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votes   </a:t>
            </a:r>
            <a:r>
              <a:rPr lang="en-GB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TdM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votes     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Pitcher &amp; </a:t>
            </a:r>
            <a:r>
              <a:rPr lang="en-GB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Harty</a:t>
            </a:r>
            <a:endParaRPr lang="en-GB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votes     </a:t>
            </a:r>
            <a:r>
              <a:rPr lang="en-GB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Ek</a:t>
            </a:r>
            <a:endParaRPr lang="en-GB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GB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GB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otes     </a:t>
            </a:r>
            <a:r>
              <a:rPr lang="en-GB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Cressey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votes     </a:t>
            </a:r>
            <a:r>
              <a:rPr lang="en-GB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JdM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Thomo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&amp; Bilal </a:t>
            </a:r>
          </a:p>
          <a:p>
            <a:r>
              <a:rPr lang="en-GB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votes     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WLD, Graham, Ben, Bossy &amp; </a:t>
            </a:r>
            <a:r>
              <a:rPr lang="en-GB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Naz</a:t>
            </a:r>
            <a:endParaRPr lang="en-GB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vote       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Louse &amp; Abbas</a:t>
            </a:r>
          </a:p>
          <a:p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ntroja\AppData\Local\Microsoft\Windows\Temporary Internet Files\Content.Outlook\5JSZ8AYS\IMG_54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007" y="1777900"/>
            <a:ext cx="2631512" cy="468052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151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3672408" cy="1571625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Captain’s Player </a:t>
            </a:r>
            <a:br>
              <a:rPr lang="en-GB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Season</a:t>
            </a:r>
            <a:endParaRPr lang="en-GB" sz="2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8639"/>
            <a:ext cx="36861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89127" y="2133167"/>
            <a:ext cx="442798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Match 16 </a:t>
            </a:r>
            <a:r>
              <a:rPr lang="en-GB" sz="1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 </a:t>
            </a:r>
            <a:r>
              <a:rPr lang="en-GB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SLICC (Lost by 19 runs)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E Gupte (2/38)</a:t>
            </a:r>
          </a:p>
          <a:p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N Thompson (2/37)</a:t>
            </a:r>
          </a:p>
          <a:p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T de Mellow (0/24 &amp; 18)</a:t>
            </a:r>
            <a:endParaRPr lang="en-GB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480341" y="3480055"/>
            <a:ext cx="41044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Match 14 vs HAC (Lost </a:t>
            </a:r>
            <a:r>
              <a:rPr lang="en-GB" sz="1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4</a:t>
            </a:r>
            <a:r>
              <a:rPr lang="en-GB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runs</a:t>
            </a:r>
            <a:r>
              <a:rPr lang="en-GB" sz="1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14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B Hampton (36 &amp; 2/20)</a:t>
            </a:r>
          </a:p>
          <a:p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C Pitcher (25)</a:t>
            </a:r>
          </a:p>
          <a:p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B Hussain (2/25)</a:t>
            </a:r>
            <a:endParaRPr lang="en-GB" sz="1400" dirty="0"/>
          </a:p>
        </p:txBody>
      </p:sp>
      <p:sp>
        <p:nvSpPr>
          <p:cNvPr id="4" name="AutoShape 4" descr="https://mail.google.com/mail/u/0/?ui=2&amp;ik=1ea217448d&amp;view=att&amp;th=14879c9f6d46f308&amp;attid=0.1.1&amp;disp=emb&amp;zw&amp;atsh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6" descr="https://mail.google.com/mail/u/0/?ui=2&amp;ik=1ea217448d&amp;view=att&amp;th=14879c9f6d46f308&amp;attid=0.1.1&amp;disp=emb&amp;zw&amp;atsh=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80341" y="2133166"/>
            <a:ext cx="350036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Match 13 </a:t>
            </a:r>
            <a:r>
              <a:rPr lang="en-GB" sz="1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 </a:t>
            </a:r>
            <a:r>
              <a:rPr lang="en-GB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 Anne’s </a:t>
            </a:r>
            <a:r>
              <a:rPr lang="en-GB" sz="14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Allstars</a:t>
            </a:r>
            <a:r>
              <a:rPr lang="en-GB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(Draw)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A White (67)</a:t>
            </a:r>
          </a:p>
          <a:p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BOSH (44)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N Thompson (3/24)</a:t>
            </a:r>
            <a:endParaRPr lang="en-GB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480341" y="4877457"/>
            <a:ext cx="41044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Match 15 </a:t>
            </a:r>
            <a:r>
              <a:rPr lang="en-GB" sz="1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 </a:t>
            </a:r>
            <a:r>
              <a:rPr lang="en-GB" sz="14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Raynes</a:t>
            </a:r>
            <a:r>
              <a:rPr lang="en-GB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Park (Lost by 7 wickets) </a:t>
            </a:r>
          </a:p>
          <a:p>
            <a:endParaRPr lang="en-GB" sz="14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E Gupte (55*)</a:t>
            </a:r>
          </a:p>
          <a:p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N Thompson (40)</a:t>
            </a:r>
          </a:p>
          <a:p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R </a:t>
            </a:r>
            <a:r>
              <a:rPr lang="en-GB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Cressey</a:t>
            </a: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(1/4)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11860" y="3501008"/>
            <a:ext cx="442798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Match 17 </a:t>
            </a:r>
            <a:r>
              <a:rPr lang="en-GB" sz="1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 </a:t>
            </a:r>
            <a:r>
              <a:rPr lang="en-GB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Bengal Troopers (Won by 27 runs)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C </a:t>
            </a:r>
            <a:r>
              <a:rPr lang="en-GB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Bosshardt</a:t>
            </a: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(3/12) </a:t>
            </a:r>
          </a:p>
          <a:p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R </a:t>
            </a:r>
            <a:r>
              <a:rPr lang="en-GB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Cressey</a:t>
            </a: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(56)</a:t>
            </a:r>
          </a:p>
          <a:p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B Hampton (2/15)</a:t>
            </a:r>
            <a:endParaRPr lang="en-GB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4511860" y="4877458"/>
            <a:ext cx="442798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Match 18 vs </a:t>
            </a:r>
            <a:r>
              <a:rPr lang="en-GB" sz="14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Strongroom</a:t>
            </a:r>
            <a:r>
              <a:rPr lang="en-GB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CC (Won by 6 wickets) 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J de Mellow (59)</a:t>
            </a:r>
          </a:p>
          <a:p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B Hampton (3/24)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R </a:t>
            </a:r>
            <a:r>
              <a:rPr lang="en-GB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Cressey</a:t>
            </a: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(53)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52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3672408" cy="1571625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Captain’s Player </a:t>
            </a:r>
            <a:br>
              <a:rPr lang="en-GB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Season</a:t>
            </a:r>
            <a:endParaRPr lang="en-GB" sz="2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8639"/>
            <a:ext cx="36861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64613" y="2116013"/>
            <a:ext cx="44279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Match 22 vs Hobgoblin Nomads (Won by 7 wickets)</a:t>
            </a:r>
          </a:p>
          <a:p>
            <a:endParaRPr lang="en-GB" sz="14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T de Mellow (25* &amp; a blinder)  </a:t>
            </a:r>
          </a:p>
          <a:p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N Thompson (2/11)</a:t>
            </a:r>
          </a:p>
          <a:p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B Hussain (3/7) 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0157" y="3498908"/>
            <a:ext cx="41044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Match 20 vs COBCC (Lost by 5 wickets) </a:t>
            </a:r>
          </a:p>
          <a:p>
            <a:endParaRPr lang="en-GB" sz="14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R </a:t>
            </a:r>
            <a:r>
              <a:rPr lang="en-GB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Cressey</a:t>
            </a: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(30) </a:t>
            </a:r>
          </a:p>
          <a:p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B Hussain (1/12)</a:t>
            </a:r>
          </a:p>
          <a:p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G Tupper (28)  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4" descr="https://mail.google.com/mail/u/0/?ui=2&amp;ik=1ea217448d&amp;view=att&amp;th=14879c9f6d46f308&amp;attid=0.1.1&amp;disp=emb&amp;zw&amp;atsh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6" descr="https://mail.google.com/mail/u/0/?ui=2&amp;ik=1ea217448d&amp;view=att&amp;th=14879c9f6d46f308&amp;attid=0.1.1&amp;disp=emb&amp;zw&amp;atsh=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612775" y="2125097"/>
            <a:ext cx="350036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Match 19 vs HAC (Won by 4 wickets)</a:t>
            </a:r>
          </a:p>
          <a:p>
            <a:endParaRPr lang="en-GB" sz="14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O </a:t>
            </a:r>
            <a:r>
              <a:rPr lang="en-GB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Morgans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(68)</a:t>
            </a:r>
          </a:p>
          <a:p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T de Mellow (48)</a:t>
            </a:r>
          </a:p>
          <a:p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C </a:t>
            </a:r>
            <a:r>
              <a:rPr lang="en-GB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Bosshardt</a:t>
            </a: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(21* &amp; 0/43) 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0208" y="4877458"/>
            <a:ext cx="424725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Match 21 vs St Clements CC (Won by 6 wickets)</a:t>
            </a:r>
          </a:p>
          <a:p>
            <a:endParaRPr lang="en-GB" sz="14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O </a:t>
            </a:r>
            <a:r>
              <a:rPr lang="en-GB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Morgans</a:t>
            </a: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(55*)</a:t>
            </a:r>
          </a:p>
          <a:p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N Thompson (4/8)</a:t>
            </a:r>
          </a:p>
          <a:p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T de Mellow (32*) </a:t>
            </a:r>
            <a:r>
              <a:rPr lang="en-GB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35641" y="3498908"/>
            <a:ext cx="44569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Match 23 vs Beamers (Lost by 3 wickets)</a:t>
            </a:r>
          </a:p>
          <a:p>
            <a:endParaRPr lang="en-GB" sz="14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N Thompson (41 &amp; 2/12)</a:t>
            </a:r>
          </a:p>
          <a:p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B Hussain (666 / 30 &amp; 2/27)</a:t>
            </a:r>
          </a:p>
          <a:p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O </a:t>
            </a:r>
            <a:r>
              <a:rPr lang="en-GB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Morgans</a:t>
            </a: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(23)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13041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3672408" cy="1571625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Captain’s Player </a:t>
            </a:r>
            <a:br>
              <a:rPr lang="en-GB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Season</a:t>
            </a:r>
            <a:endParaRPr lang="en-GB" sz="2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8639"/>
            <a:ext cx="36861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2257" y="1731393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 winner is…</a:t>
            </a:r>
            <a:endParaRPr lang="en-GB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60032" y="1988624"/>
            <a:ext cx="34563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38823" y="1735833"/>
            <a:ext cx="5328592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 count</a:t>
            </a:r>
          </a:p>
          <a:p>
            <a:endParaRPr lang="en-GB" sz="1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18 votes -  </a:t>
            </a:r>
            <a:r>
              <a:rPr lang="en-GB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TdM</a:t>
            </a:r>
            <a:r>
              <a:rPr lang="en-GB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17 votes -  </a:t>
            </a:r>
            <a:r>
              <a:rPr lang="en-GB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Thomo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13 votes -  </a:t>
            </a:r>
            <a:r>
              <a:rPr lang="en-GB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Cressey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GB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Ek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11 votes -  Bilal</a:t>
            </a:r>
            <a:r>
              <a:rPr lang="en-GB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10 votes -  WLD &amp; Pitcher</a:t>
            </a:r>
            <a:endParaRPr lang="en-GB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9 votes   -  Ben </a:t>
            </a:r>
            <a:endParaRPr lang="en-GB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8 votes   -  </a:t>
            </a:r>
            <a:r>
              <a:rPr lang="en-GB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JdM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GB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Harty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7 votes   -  Bossy </a:t>
            </a:r>
            <a:endParaRPr lang="en-GB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3 votes   -  </a:t>
            </a:r>
            <a:r>
              <a:rPr lang="en-GB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Naz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, Bomb &amp; Graham </a:t>
            </a:r>
            <a:endParaRPr lang="en-GB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2 votes   -  BOSH</a:t>
            </a:r>
            <a:r>
              <a:rPr lang="en-GB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1 vote     -  Louse, Giles &amp; </a:t>
            </a:r>
            <a:r>
              <a:rPr lang="en-GB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Abrar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2" descr="https://mail.google.com/mail/u/0/?ui=2&amp;ik=1ea217448d&amp;view=att&amp;th=1489cdbfd61f76df&amp;attid=0.1.1&amp;disp=emb&amp;zw&amp;atsh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4" name="Picture 2" descr="C:\Users\ntroja\AppData\Local\Microsoft\Windows\Temporary Internet Files\Content.Outlook\5JSZ8AYS\IMG_547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96742"/>
            <a:ext cx="2304256" cy="409844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5405494"/>
              </p:ext>
            </p:extLst>
          </p:nvPr>
        </p:nvGraphicFramePr>
        <p:xfrm>
          <a:off x="4716016" y="5733256"/>
          <a:ext cx="2236787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" name="Packager Shell Object" showAsIcon="1" r:id="rId5" imgW="2236320" imgH="862560" progId="Package">
                  <p:embed/>
                </p:oleObj>
              </mc:Choice>
              <mc:Fallback>
                <p:oleObj name="Packager Shell Object" showAsIcon="1" r:id="rId5" imgW="2236320" imgH="8625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16016" y="5733256"/>
                        <a:ext cx="2236787" cy="862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119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7624" y="2132856"/>
            <a:ext cx="6552728" cy="3240359"/>
          </a:xfrm>
        </p:spPr>
        <p:txBody>
          <a:bodyPr>
            <a:noAutofit/>
          </a:bodyPr>
          <a:lstStyle/>
          <a:p>
            <a:r>
              <a:rPr lang="en-GB" sz="4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Improved </a:t>
            </a:r>
            <a:br>
              <a:rPr lang="en-GB" sz="4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Saul Reid Award</a:t>
            </a:r>
            <a:endParaRPr lang="en-GB" sz="4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8639"/>
            <a:ext cx="36861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860032" y="1988624"/>
            <a:ext cx="34563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2" descr="https://mail.google.com/mail/u/0/?ui=2&amp;ik=1ea217448d&amp;view=att&amp;th=1489cdbfd61f76df&amp;attid=0.1.1&amp;disp=emb&amp;zw&amp;atsh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37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2204864"/>
            <a:ext cx="5832648" cy="3024335"/>
          </a:xfrm>
        </p:spPr>
        <p:txBody>
          <a:bodyPr>
            <a:noAutofit/>
          </a:bodyPr>
          <a:lstStyle/>
          <a:p>
            <a:r>
              <a:rPr lang="en-GB" sz="4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 newcomer</a:t>
            </a:r>
            <a:endParaRPr lang="en-GB" sz="4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8639"/>
            <a:ext cx="36861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860032" y="1988624"/>
            <a:ext cx="34563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2" descr="https://mail.google.com/mail/u/0/?ui=2&amp;ik=1ea217448d&amp;view=att&amp;th=1489cdbfd61f76df&amp;attid=0.1.1&amp;disp=emb&amp;zw&amp;atsh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2" descr="Displaying image.jpeg"/>
          <p:cNvSpPr>
            <a:spLocks noChangeAspect="1" noChangeArrowheads="1"/>
          </p:cNvSpPr>
          <p:nvPr/>
        </p:nvSpPr>
        <p:spPr bwMode="auto">
          <a:xfrm>
            <a:off x="155575" y="-1012825"/>
            <a:ext cx="2905125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5" descr="Displaying image.jpeg"/>
          <p:cNvSpPr>
            <a:spLocks noChangeAspect="1" noChangeArrowheads="1"/>
          </p:cNvSpPr>
          <p:nvPr/>
        </p:nvSpPr>
        <p:spPr bwMode="auto">
          <a:xfrm>
            <a:off x="155575" y="-2757488"/>
            <a:ext cx="3105150" cy="575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7" descr="Displaying image.jpeg"/>
          <p:cNvSpPr>
            <a:spLocks noChangeAspect="1" noChangeArrowheads="1"/>
          </p:cNvSpPr>
          <p:nvPr/>
        </p:nvSpPr>
        <p:spPr bwMode="auto">
          <a:xfrm>
            <a:off x="307975" y="-2605088"/>
            <a:ext cx="3105150" cy="575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902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1805788"/>
            <a:ext cx="6840760" cy="3816640"/>
          </a:xfrm>
        </p:spPr>
        <p:txBody>
          <a:bodyPr>
            <a:normAutofit/>
          </a:bodyPr>
          <a:lstStyle/>
          <a:p>
            <a:r>
              <a:rPr lang="en-GB" sz="4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WAG </a:t>
            </a:r>
            <a:br>
              <a:rPr lang="en-GB" sz="4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year</a:t>
            </a:r>
            <a:endParaRPr lang="en-GB" sz="4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8639"/>
            <a:ext cx="36861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860032" y="1988624"/>
            <a:ext cx="34563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2" descr="https://mail.google.com/mail/u/0/?ui=2&amp;ik=1ea217448d&amp;view=att&amp;th=1489cdbfd61f76df&amp;attid=0.1.1&amp;disp=emb&amp;zw&amp;atsh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409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1988624"/>
            <a:ext cx="5776193" cy="3155801"/>
          </a:xfrm>
        </p:spPr>
        <p:txBody>
          <a:bodyPr>
            <a:noAutofit/>
          </a:bodyPr>
          <a:lstStyle/>
          <a:p>
            <a:r>
              <a:rPr lang="en-GB" sz="4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WAG’s player </a:t>
            </a:r>
            <a:br>
              <a:rPr lang="en-GB" sz="4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year</a:t>
            </a:r>
            <a:endParaRPr lang="en-GB" sz="4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8639"/>
            <a:ext cx="36861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860032" y="1988624"/>
            <a:ext cx="34563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2" descr="https://mail.google.com/mail/u/0/?ui=2&amp;ik=1ea217448d&amp;view=att&amp;th=1489cdbfd61f76df&amp;attid=0.1.1&amp;disp=emb&amp;zw&amp;atsh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54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8" descr="Displaying photo.JPG"/>
          <p:cNvSpPr>
            <a:spLocks noChangeAspect="1" noChangeArrowheads="1"/>
          </p:cNvSpPr>
          <p:nvPr/>
        </p:nvSpPr>
        <p:spPr bwMode="auto">
          <a:xfrm>
            <a:off x="155575" y="-2193925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13" descr="Displaying photo.JPG"/>
          <p:cNvSpPr>
            <a:spLocks noChangeAspect="1" noChangeArrowheads="1"/>
          </p:cNvSpPr>
          <p:nvPr/>
        </p:nvSpPr>
        <p:spPr bwMode="auto">
          <a:xfrm>
            <a:off x="155575" y="-2925763"/>
            <a:ext cx="4572000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1115616" y="5517232"/>
            <a:ext cx="7128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difficult second album </a:t>
            </a:r>
            <a:endParaRPr lang="en-GB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 descr="C:\Users\ntroja\AppData\Local\Microsoft\Windows\Temporary Internet Files\Content.Outlook\5JSZ8AYS\IMG_54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5616" y="5517232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difficult second album </a:t>
            </a:r>
            <a:endParaRPr lang="en-GB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71117" y="332656"/>
            <a:ext cx="57609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Season in Review </a:t>
            </a:r>
          </a:p>
          <a:p>
            <a:pPr algn="ctr"/>
            <a:r>
              <a:rPr lang="en-GB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Captain’s Report </a:t>
            </a:r>
            <a:endParaRPr lang="en-GB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3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3672408" cy="1571625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Moment </a:t>
            </a:r>
            <a:br>
              <a:rPr lang="en-GB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season</a:t>
            </a:r>
            <a:endParaRPr lang="en-GB" sz="2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8639"/>
            <a:ext cx="36861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860032" y="1988624"/>
            <a:ext cx="34563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2" descr="https://mail.google.com/mail/u/0/?ui=2&amp;ik=1ea217448d&amp;view=att&amp;th=1489cdbfd61f76df&amp;attid=0.1.1&amp;disp=emb&amp;zw&amp;atsh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307972" y="1760264"/>
            <a:ext cx="8584505" cy="8063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SzPct val="25000"/>
            </a:pP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Nominations included:</a:t>
            </a:r>
          </a:p>
          <a:p>
            <a:pPr lvl="0"/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342900">
              <a:buSzPct val="100000"/>
              <a:buFont typeface="Arial" panose="020B0604020202020204" pitchFamily="34" charset="0"/>
              <a:buChar char="•"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Pitcher’s triple wicket maiden three-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fer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in Malta</a:t>
            </a:r>
          </a:p>
          <a:p>
            <a:pPr marL="457200" lvl="0" indent="-342900">
              <a:buSzPct val="100000"/>
              <a:buFont typeface="Arial" panose="020B0604020202020204" pitchFamily="34" charset="0"/>
              <a:buChar char="•"/>
            </a:pP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TdM’s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meltdown</a:t>
            </a:r>
          </a:p>
          <a:p>
            <a:pPr marL="457200" lvl="0" indent="-342900">
              <a:buSzPct val="100000"/>
              <a:buFont typeface="Arial" panose="020B0604020202020204" pitchFamily="34" charset="0"/>
              <a:buChar char="•"/>
            </a:pP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Morgs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hitting a six into the pavilion</a:t>
            </a:r>
          </a:p>
          <a:p>
            <a:pPr marL="457200" lvl="0" indent="-342900">
              <a:buSzPct val="100000"/>
              <a:buFont typeface="Arial" panose="020B0604020202020204" pitchFamily="34" charset="0"/>
              <a:buChar char="•"/>
            </a:pP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Naz’s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no-ball gate </a:t>
            </a:r>
          </a:p>
          <a:p>
            <a:pPr marL="457200" lvl="0" indent="-342900">
              <a:buSzPct val="100000"/>
              <a:buFont typeface="Arial" panose="020B0604020202020204" pitchFamily="34" charset="0"/>
              <a:buChar char="•"/>
            </a:pP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Troja’s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ton</a:t>
            </a:r>
          </a:p>
          <a:p>
            <a:pPr marL="457200" lvl="0" indent="-342900">
              <a:buSzPct val="100000"/>
              <a:buFont typeface="Arial" panose="020B0604020202020204" pitchFamily="34" charset="0"/>
              <a:buChar char="•"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EK’s 6-fer in front of the folks</a:t>
            </a:r>
          </a:p>
          <a:p>
            <a:pPr marL="457200" lvl="0" indent="-342900">
              <a:buSzPct val="100000"/>
              <a:buFont typeface="Arial" panose="020B0604020202020204" pitchFamily="34" charset="0"/>
              <a:buChar char="•"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Beating Hobgoblins</a:t>
            </a:r>
          </a:p>
          <a:p>
            <a:pPr marL="457200" lvl="0" indent="-342900">
              <a:buSzPct val="100000"/>
              <a:buFont typeface="Arial" panose="020B0604020202020204" pitchFamily="34" charset="0"/>
              <a:buChar char="•"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Winning at Demijohns for the second year in a row</a:t>
            </a:r>
          </a:p>
          <a:p>
            <a:pPr marL="457200" lvl="0" indent="-342900">
              <a:buSzPct val="100000"/>
              <a:buFont typeface="Arial" panose="020B0604020202020204" pitchFamily="34" charset="0"/>
              <a:buChar char="•"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TDM catching a six and falling in a bin while waiting to bat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b="1" dirty="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lvl="0">
              <a:buSzPct val="25000"/>
            </a:pP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But the winner is</a:t>
            </a:r>
            <a:r>
              <a:rPr lang="en-GB" b="1" dirty="0" smtClean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…</a:t>
            </a:r>
          </a:p>
          <a:p>
            <a:pPr lvl="0">
              <a:buSzPct val="25000"/>
            </a:pPr>
            <a:endParaRPr lang="en-GB" b="1" dirty="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457200" lvl="0" indent="-342900">
              <a:buSzPct val="100000"/>
              <a:buFont typeface="Arial" panose="020B0604020202020204" pitchFamily="34" charset="0"/>
              <a:buChar char="•"/>
            </a:pP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BEATING HAC AT HAC </a:t>
            </a:r>
            <a:endParaRPr lang="en-GB" sz="2400" b="1" dirty="0" smtClean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285750" lvl="0" indent="-285750">
              <a:buSzPct val="25000"/>
              <a:buFont typeface="Arial" panose="020B0604020202020204" pitchFamily="34" charset="0"/>
              <a:buChar char="•"/>
            </a:pPr>
            <a:endParaRPr lang="en-GB" b="1" dirty="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endParaRPr lang="en-GB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762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3672408" cy="1571625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 contribution on </a:t>
            </a:r>
            <a:br>
              <a:rPr lang="en-GB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media</a:t>
            </a:r>
            <a:endParaRPr lang="en-GB" sz="2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8639"/>
            <a:ext cx="36861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860032" y="1988624"/>
            <a:ext cx="34563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2" descr="https://mail.google.com/mail/u/0/?ui=2&amp;ik=1ea217448d&amp;view=att&amp;th=1489cdbfd61f76df&amp;attid=0.1.1&amp;disp=emb&amp;zw&amp;atsh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502254" y="1780628"/>
            <a:ext cx="76140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25000"/>
            </a:pPr>
            <a:r>
              <a:rPr lang="en-GB" dirty="0" smtClean="0"/>
              <a:t/>
            </a:r>
            <a:br>
              <a:rPr lang="en-GB" dirty="0" smtClean="0"/>
            </a:b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en-GB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0374" y="2099386"/>
            <a:ext cx="8216081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SzPct val="25000"/>
            </a:pP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Nominations included:</a:t>
            </a:r>
          </a:p>
          <a:p>
            <a:pPr marL="400050" lvl="0" indent="-285750">
              <a:buClr>
                <a:schemeClr val="dk1"/>
              </a:buClr>
              <a:buFont typeface="Arial" panose="020B0604020202020204" pitchFamily="34" charset="0"/>
              <a:buChar char="•"/>
            </a:pPr>
            <a:endParaRPr lang="en-GB" dirty="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457200" lvl="0" indent="-3429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Ollie Ball for random but hilarious </a:t>
            </a:r>
            <a:r>
              <a:rPr lang="en-GB" b="1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contributions</a:t>
            </a:r>
          </a:p>
          <a:p>
            <a:pPr marL="457200" lvl="0" indent="-3429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endParaRPr lang="en-GB" b="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3429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Pitcher’s real-time Twitter updates and general twitter </a:t>
            </a:r>
            <a:r>
              <a:rPr lang="en-GB" b="1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contributions</a:t>
            </a:r>
          </a:p>
          <a:p>
            <a:pPr marL="457200" lvl="0" indent="-3429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endParaRPr lang="en-GB" b="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3429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WhatsApp fun and </a:t>
            </a:r>
            <a:r>
              <a:rPr lang="en-GB" b="1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games</a:t>
            </a:r>
          </a:p>
          <a:p>
            <a:pPr marL="114300" lvl="0">
              <a:buClr>
                <a:schemeClr val="dk1"/>
              </a:buClr>
              <a:buSzPct val="100000"/>
            </a:pPr>
            <a:endParaRPr lang="en-GB" b="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3429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GB" b="1" dirty="0" err="1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FacesofCisk</a:t>
            </a:r>
            <a:endParaRPr lang="en-GB" b="1" dirty="0" smtClean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lvl="0">
              <a:buClr>
                <a:schemeClr val="dk1"/>
              </a:buClr>
              <a:buSzPct val="100000"/>
            </a:pPr>
            <a:endParaRPr lang="en-GB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the winner is</a:t>
            </a:r>
            <a:r>
              <a:rPr lang="en-GB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GB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0" indent="-285750">
              <a:buSzPct val="100000"/>
              <a:buFont typeface="Arial" panose="020B0604020202020204" pitchFamily="34" charset="0"/>
              <a:buChar char="•"/>
            </a:pP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BOA’S WORLD CUP MELTDOWN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3076" name="Picture 4" descr="http://www.bluestarline.org/gangway_nz_reunion_cruise/kiwi_drunk.gif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480" y="3573016"/>
            <a:ext cx="2847975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\\OP1PDRV01\Users$\ntroja\Desktop\Village CC\image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2" y="133462"/>
            <a:ext cx="1552381" cy="233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\\OP1PDRV01\Users$\ntroja\Desktop\Village CC\image1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757051"/>
            <a:ext cx="1296144" cy="2305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\\OP1PDRV01\Users$\ntroja\Desktop\Village CC\image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38138"/>
            <a:ext cx="1311290" cy="2327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\\OP1PDRV01\Users$\ntroja\Desktop\Village CC\image16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857" y="1435851"/>
            <a:ext cx="1541797" cy="2316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\\OP1PDRV01\Users$\ntroja\Desktop\Village CC\image2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778" y="150130"/>
            <a:ext cx="1295102" cy="2303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\\OP1PDRV01\Users$\ntroja\Desktop\Village CC\image1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698" y="663398"/>
            <a:ext cx="1288015" cy="229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66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1760264"/>
            <a:ext cx="5184576" cy="3756968"/>
          </a:xfrm>
        </p:spPr>
        <p:txBody>
          <a:bodyPr>
            <a:normAutofit/>
          </a:bodyPr>
          <a:lstStyle/>
          <a:p>
            <a:r>
              <a:rPr lang="en-GB" sz="4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Players’ Player of the Year</a:t>
            </a:r>
            <a:endParaRPr lang="en-GB" sz="4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8639"/>
            <a:ext cx="36861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860032" y="1988624"/>
            <a:ext cx="34563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2" descr="https://mail.google.com/mail/u/0/?ui=2&amp;ik=1ea217448d&amp;view=att&amp;th=1489cdbfd61f76df&amp;attid=0.1.1&amp;disp=emb&amp;zw&amp;atsh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560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83768" y="2849415"/>
            <a:ext cx="3672408" cy="1571625"/>
          </a:xfrm>
        </p:spPr>
        <p:txBody>
          <a:bodyPr>
            <a:normAutofit/>
          </a:bodyPr>
          <a:lstStyle/>
          <a:p>
            <a:r>
              <a:rPr lang="en-GB" sz="4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Corridor of Uncertainty</a:t>
            </a:r>
            <a:endParaRPr lang="en-GB" sz="4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8639"/>
            <a:ext cx="36861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860032" y="1988624"/>
            <a:ext cx="34563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2" descr="https://mail.google.com/mail/u/0/?ui=2&amp;ik=1ea217448d&amp;view=att&amp;th=1489cdbfd61f76df&amp;attid=0.1.1&amp;disp=emb&amp;zw&amp;atsh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3563888" y="5733256"/>
            <a:ext cx="1648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AA Page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00694" y="3404396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Bomb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88224" y="2260823"/>
            <a:ext cx="1664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WLD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96431" y="5022300"/>
            <a:ext cx="1672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Matt Boa 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67118" y="1799158"/>
            <a:ext cx="2627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Graham </a:t>
            </a:r>
            <a:r>
              <a:rPr lang="en-GB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Pontin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15616" y="3413742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KP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8050" y="4773802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John </a:t>
            </a:r>
            <a:r>
              <a:rPr lang="en-GB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Lucarotti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7975" y="2520093"/>
            <a:ext cx="2759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Parp!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29494" y="4773803"/>
            <a:ext cx="2759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Andy Richardson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64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2132856"/>
            <a:ext cx="7299184" cy="2736304"/>
          </a:xfrm>
        </p:spPr>
        <p:txBody>
          <a:bodyPr>
            <a:noAutofit/>
          </a:bodyPr>
          <a:lstStyle/>
          <a:p>
            <a:r>
              <a:rPr lang="en-GB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Finally a big </a:t>
            </a:r>
            <a:r>
              <a:rPr lang="en-GB" b="1" u="sng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r>
              <a:rPr lang="en-GB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this year’s Committee </a:t>
            </a:r>
            <a:endParaRPr lang="en-GB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8639"/>
            <a:ext cx="36861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860032" y="1988624"/>
            <a:ext cx="34563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48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2132856"/>
            <a:ext cx="7299184" cy="2736304"/>
          </a:xfrm>
        </p:spPr>
        <p:txBody>
          <a:bodyPr>
            <a:noAutofit/>
          </a:bodyPr>
          <a:lstStyle/>
          <a:p>
            <a:r>
              <a:rPr lang="en-GB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 </a:t>
            </a:r>
            <a:br>
              <a:rPr lang="en-GB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Committee</a:t>
            </a:r>
            <a:br>
              <a:rPr lang="en-GB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 </a:t>
            </a:r>
            <a:r>
              <a:rPr lang="en-GB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voting commence</a:t>
            </a:r>
            <a:endParaRPr lang="en-GB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8639"/>
            <a:ext cx="36861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860032" y="1988624"/>
            <a:ext cx="34563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73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8" descr="Displaying photo.JPG"/>
          <p:cNvSpPr>
            <a:spLocks noChangeAspect="1" noChangeArrowheads="1"/>
          </p:cNvSpPr>
          <p:nvPr/>
        </p:nvSpPr>
        <p:spPr bwMode="auto">
          <a:xfrm>
            <a:off x="155575" y="-2193925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0" descr="Displaying photo.JPG"/>
          <p:cNvSpPr>
            <a:spLocks noChangeAspect="1" noChangeArrowheads="1"/>
          </p:cNvSpPr>
          <p:nvPr/>
        </p:nvSpPr>
        <p:spPr bwMode="auto">
          <a:xfrm>
            <a:off x="307975" y="-2041525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13" descr="Displaying photo.JPG"/>
          <p:cNvSpPr>
            <a:spLocks noChangeAspect="1" noChangeArrowheads="1"/>
          </p:cNvSpPr>
          <p:nvPr/>
        </p:nvSpPr>
        <p:spPr bwMode="auto">
          <a:xfrm>
            <a:off x="155575" y="-2925763"/>
            <a:ext cx="4572000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39552" y="1198327"/>
            <a:ext cx="3168352" cy="16546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8" name="Picture 6" descr="http://st2.cricketcountry.com/wp-content/uploads/cricket/image_2013012309064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997" y="-1"/>
            <a:ext cx="4613003" cy="685799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67" y="191518"/>
            <a:ext cx="36861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500867" y="2708920"/>
            <a:ext cx="3168352" cy="16546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7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Heath</a:t>
            </a:r>
          </a:p>
          <a:p>
            <a:r>
              <a:rPr lang="en-GB" sz="7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(2014)</a:t>
            </a:r>
            <a:endParaRPr lang="en-GB" sz="72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46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20" y="0"/>
            <a:ext cx="36861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8" descr="Displaying photo.JPG"/>
          <p:cNvSpPr>
            <a:spLocks noChangeAspect="1" noChangeArrowheads="1"/>
          </p:cNvSpPr>
          <p:nvPr/>
        </p:nvSpPr>
        <p:spPr bwMode="auto">
          <a:xfrm>
            <a:off x="155575" y="-2193925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0" descr="Displaying photo.JPG"/>
          <p:cNvSpPr>
            <a:spLocks noChangeAspect="1" noChangeArrowheads="1"/>
          </p:cNvSpPr>
          <p:nvPr/>
        </p:nvSpPr>
        <p:spPr bwMode="auto">
          <a:xfrm>
            <a:off x="307975" y="-2041525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13" descr="Displaying photo.JPG"/>
          <p:cNvSpPr>
            <a:spLocks noChangeAspect="1" noChangeArrowheads="1"/>
          </p:cNvSpPr>
          <p:nvPr/>
        </p:nvSpPr>
        <p:spPr bwMode="auto">
          <a:xfrm>
            <a:off x="155575" y="-2925763"/>
            <a:ext cx="4572000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39552" y="2708920"/>
            <a:ext cx="3168352" cy="16546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6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GB" sz="66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FacesofCisk</a:t>
            </a:r>
            <a:endParaRPr lang="en-GB" sz="6600" b="1" i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66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(2015) </a:t>
            </a:r>
            <a:endParaRPr lang="en-GB" sz="66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\\OP1PDRV01\Users$\ntroja\Documents\Personal Administration\IMG_536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144" y="0"/>
            <a:ext cx="4564856" cy="6858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14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72492"/>
            <a:ext cx="36861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54593" y="1786434"/>
            <a:ext cx="6177973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GB" sz="48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FacesofCisk</a:t>
            </a:r>
            <a:endParaRPr lang="en-GB" sz="48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3600" b="1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3600" b="1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Let’s just have a quick one </a:t>
            </a:r>
          </a:p>
          <a:p>
            <a:pPr algn="ctr"/>
            <a:r>
              <a:rPr lang="en-GB" sz="3600" b="1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the Scotsman…</a:t>
            </a:r>
          </a:p>
          <a:p>
            <a:pPr algn="ctr"/>
            <a:endParaRPr lang="en-GB" sz="3600" b="1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54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428" y="306598"/>
            <a:ext cx="3672408" cy="1571625"/>
          </a:xfrm>
        </p:spPr>
        <p:txBody>
          <a:bodyPr>
            <a:normAutofit/>
          </a:bodyPr>
          <a:lstStyle/>
          <a:p>
            <a:r>
              <a:rPr lang="en-GB" sz="28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of all time season stats</a:t>
            </a:r>
            <a:endParaRPr lang="en-GB" sz="2800" b="1" i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8639"/>
            <a:ext cx="36861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0316" y="1844824"/>
            <a:ext cx="793464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2004: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 records</a:t>
            </a:r>
          </a:p>
          <a:p>
            <a:pPr algn="ctr"/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2005: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 records </a:t>
            </a:r>
          </a:p>
          <a:p>
            <a:pPr algn="ctr"/>
            <a:r>
              <a:rPr lang="en-GB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2006</a:t>
            </a:r>
            <a:r>
              <a:rPr lang="en-GB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4W/9L </a:t>
            </a:r>
            <a:r>
              <a:rPr lang="en-GB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(31</a:t>
            </a:r>
            <a:r>
              <a:rPr lang="en-GB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%) </a:t>
            </a:r>
            <a:endParaRPr lang="en-GB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2007: </a:t>
            </a:r>
            <a:r>
              <a:rPr lang="en-GB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8W/9L </a:t>
            </a:r>
            <a:r>
              <a:rPr lang="en-GB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(47</a:t>
            </a:r>
            <a:r>
              <a:rPr lang="en-GB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%) </a:t>
            </a:r>
          </a:p>
          <a:p>
            <a:pPr algn="ctr"/>
            <a:r>
              <a:rPr lang="en-GB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2008</a:t>
            </a:r>
            <a:r>
              <a:rPr lang="en-GB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7W/17L </a:t>
            </a:r>
            <a:r>
              <a:rPr lang="en-GB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(29</a:t>
            </a:r>
            <a:r>
              <a:rPr lang="en-GB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%) </a:t>
            </a:r>
            <a:endParaRPr lang="en-GB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2009: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15W/8L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(65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%)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2010: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17W/8L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(68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%)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2011: </a:t>
            </a:r>
            <a:r>
              <a:rPr lang="en-GB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17W/4L </a:t>
            </a:r>
            <a:r>
              <a:rPr lang="en-GB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(81</a:t>
            </a:r>
            <a:r>
              <a:rPr lang="en-GB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%) </a:t>
            </a:r>
            <a:endParaRPr lang="en-GB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2012: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15W/7L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(68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2013: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12W/10L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(55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%) </a:t>
            </a:r>
          </a:p>
          <a:p>
            <a:pPr algn="ctr"/>
            <a:r>
              <a:rPr lang="en-GB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  <a:r>
              <a:rPr lang="en-GB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15W/2L </a:t>
            </a:r>
            <a:r>
              <a:rPr lang="en-GB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(88</a:t>
            </a:r>
            <a:r>
              <a:rPr lang="en-GB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%) </a:t>
            </a:r>
          </a:p>
          <a:p>
            <a:pPr algn="ctr"/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2015: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11W/11L (50%)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33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428" y="306598"/>
            <a:ext cx="3672408" cy="1571625"/>
          </a:xfrm>
        </p:spPr>
        <p:txBody>
          <a:bodyPr>
            <a:normAutofit/>
          </a:bodyPr>
          <a:lstStyle/>
          <a:p>
            <a:r>
              <a:rPr lang="en-GB" sz="28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of the </a:t>
            </a:r>
            <a:br>
              <a:rPr lang="en-GB" sz="28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 season - Stats</a:t>
            </a:r>
            <a:endParaRPr lang="en-GB" sz="2800" b="1" i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8639"/>
            <a:ext cx="36861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1772096"/>
            <a:ext cx="849694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Club records set this year</a:t>
            </a:r>
          </a:p>
          <a:p>
            <a:pPr lvl="0"/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We were oversubscribed for 17 out of 23 matches – </a:t>
            </a:r>
            <a:r>
              <a:rPr lang="en-GB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 club record, surely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8 players with 10 wickets or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more is an </a:t>
            </a:r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qual </a:t>
            </a:r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club </a:t>
            </a:r>
            <a:r>
              <a:rPr lang="en-GB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record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Ek’s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34 wickets for the season is an </a:t>
            </a:r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qual </a:t>
            </a:r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club </a:t>
            </a:r>
            <a:r>
              <a:rPr lang="en-GB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record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 (with KP in 2009)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Only 2 players averaged higher than 30 with the bat – </a:t>
            </a:r>
            <a:r>
              <a:rPr lang="en-GB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2nd worst after 2008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Other stats</a:t>
            </a:r>
          </a:p>
          <a:p>
            <a:pPr lvl="0"/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Team batting average of </a:t>
            </a:r>
            <a:r>
              <a:rPr lang="en-GB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21.1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(168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wickets for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3537 runs) vs </a:t>
            </a:r>
            <a:r>
              <a:rPr lang="en-GB" b="1" u="sng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24.4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last season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Team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bowling average of </a:t>
            </a:r>
            <a:r>
              <a:rPr lang="en-GB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20.3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(172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wickets for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3487 runs) vs </a:t>
            </a:r>
            <a:r>
              <a:rPr lang="en-GB" b="1" u="sng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16.1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last season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35 players this season, including 6 debutants  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endParaRPr lang="en-GB" sz="2000" u="none" strike="noStrike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184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428" y="306598"/>
            <a:ext cx="3672408" cy="1571625"/>
          </a:xfrm>
        </p:spPr>
        <p:txBody>
          <a:bodyPr>
            <a:normAutofit/>
          </a:bodyPr>
          <a:lstStyle/>
          <a:p>
            <a:r>
              <a:rPr lang="en-GB" sz="28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of the </a:t>
            </a:r>
            <a:br>
              <a:rPr lang="en-GB" sz="28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 season - Stats</a:t>
            </a:r>
            <a:endParaRPr lang="en-GB" sz="2800" b="1" i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8639"/>
            <a:ext cx="36861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3568" y="1988840"/>
            <a:ext cx="84089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owled out 8 times – not a record but close to (only happened twice in 2014).  It meant we </a:t>
            </a:r>
            <a:r>
              <a:rPr lang="en-GB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gave up 23 overs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in total of batting this season.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7 of the 11 losses were by ≤ 3 wickets or &lt; 20 runs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   Pretenders x 2,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Strongroom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, Pink Elephants, Old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Whits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, SLICC &amp; Beamers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Last season we </a:t>
            </a:r>
            <a:r>
              <a:rPr lang="en-GB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won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4 of 6 matches </a:t>
            </a:r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by ≤ 3 wickets or &lt; 20 </a:t>
            </a:r>
            <a:r>
              <a:rPr lang="en-GB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runs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Village CC WhatsApp in 2015:</a:t>
            </a:r>
          </a:p>
          <a:p>
            <a:endParaRPr lang="en-GB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RED CARDS</a:t>
            </a:r>
            <a:r>
              <a:rPr lang="en-GB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Boa &amp;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Thomo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b="1" u="sng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FIVE YELLOWS CARDS</a:t>
            </a:r>
            <a:r>
              <a:rPr lang="en-GB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Pitcher, BOSH,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Thomo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, WLD &amp; Bilal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55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1564</Words>
  <Application>Microsoft Office PowerPoint</Application>
  <PresentationFormat>On-screen Show (4:3)</PresentationFormat>
  <Paragraphs>614</Paragraphs>
  <Slides>35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Wingdings</vt:lpstr>
      <vt:lpstr>Office Theme</vt:lpstr>
      <vt:lpstr>Packager Shell Object</vt:lpstr>
      <vt:lpstr>2015  Annual General  Meeting</vt:lpstr>
      <vt:lpstr>Treasurer’s  Report</vt:lpstr>
      <vt:lpstr>PowerPoint Presentation</vt:lpstr>
      <vt:lpstr>PowerPoint Presentation</vt:lpstr>
      <vt:lpstr>PowerPoint Presentation</vt:lpstr>
      <vt:lpstr>PowerPoint Presentation</vt:lpstr>
      <vt:lpstr>Review of all time season stats</vt:lpstr>
      <vt:lpstr>Review of the  2015 season - Stats</vt:lpstr>
      <vt:lpstr>Review of the  2015 season - Stats</vt:lpstr>
      <vt:lpstr>2015 milestones</vt:lpstr>
      <vt:lpstr>New faces for 2015</vt:lpstr>
      <vt:lpstr>Fielding in 2014</vt:lpstr>
      <vt:lpstr>Review of the  2015 season - Fielding</vt:lpstr>
      <vt:lpstr>Review of the  2015 season - Bowling</vt:lpstr>
      <vt:lpstr>Review of the  2015 season -Bowling</vt:lpstr>
      <vt:lpstr>All time VCC stats - Bowling</vt:lpstr>
      <vt:lpstr>PowerPoint Presentation</vt:lpstr>
      <vt:lpstr>Review of the  2015 season -Bowling</vt:lpstr>
      <vt:lpstr>Review of the  2015 season -Batting</vt:lpstr>
      <vt:lpstr>Captain’s Player  of the Season</vt:lpstr>
      <vt:lpstr>Captain’s Player  of the Season</vt:lpstr>
      <vt:lpstr>Captain’s Player  of the Season</vt:lpstr>
      <vt:lpstr>Captain’s Player  of the Season</vt:lpstr>
      <vt:lpstr>Captain’s Player  of the Season</vt:lpstr>
      <vt:lpstr>Captain’s Player  of the Season</vt:lpstr>
      <vt:lpstr>Most Improved  Saul Reid Award</vt:lpstr>
      <vt:lpstr>Best newcomer</vt:lpstr>
      <vt:lpstr>WAG  of the year</vt:lpstr>
      <vt:lpstr>WAG’s player  of the year</vt:lpstr>
      <vt:lpstr>Moment  of the season</vt:lpstr>
      <vt:lpstr>Best contribution on  social media</vt:lpstr>
      <vt:lpstr>Players’ Player of the Year</vt:lpstr>
      <vt:lpstr>Corridor of Uncertainty</vt:lpstr>
      <vt:lpstr>Finally a big thank you to this year’s Committee </vt:lpstr>
      <vt:lpstr>2016  Committee  Let the voting commence</vt:lpstr>
    </vt:vector>
  </TitlesOfParts>
  <Company>DECC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Review of the 2014 season - Stats</dc:title>
  <dc:creator>Troja Nicholas (Fuel Poverty &amp; Smart Meters)</dc:creator>
  <cp:lastModifiedBy>Marina Fabri</cp:lastModifiedBy>
  <cp:revision>452</cp:revision>
  <cp:lastPrinted>2014-09-22T09:33:42Z</cp:lastPrinted>
  <dcterms:created xsi:type="dcterms:W3CDTF">2014-09-15T12:52:29Z</dcterms:created>
  <dcterms:modified xsi:type="dcterms:W3CDTF">2015-11-15T12:55:59Z</dcterms:modified>
</cp:coreProperties>
</file>